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256" r:id="rId5"/>
    <p:sldId id="258" r:id="rId6"/>
    <p:sldId id="259" r:id="rId7"/>
    <p:sldId id="257" r:id="rId8"/>
    <p:sldId id="261" r:id="rId9"/>
    <p:sldId id="273" r:id="rId10"/>
    <p:sldId id="272" r:id="rId11"/>
    <p:sldId id="262" r:id="rId12"/>
    <p:sldId id="263" r:id="rId13"/>
    <p:sldId id="264" r:id="rId14"/>
    <p:sldId id="265" r:id="rId15"/>
    <p:sldId id="276" r:id="rId16"/>
    <p:sldId id="266" r:id="rId17"/>
    <p:sldId id="267" r:id="rId18"/>
    <p:sldId id="279" r:id="rId19"/>
    <p:sldId id="275" r:id="rId20"/>
    <p:sldId id="277" r:id="rId21"/>
    <p:sldId id="278" r:id="rId22"/>
    <p:sldId id="280" r:id="rId23"/>
    <p:sldId id="268" r:id="rId24"/>
    <p:sldId id="269" r:id="rId25"/>
    <p:sldId id="270" r:id="rId26"/>
    <p:sldId id="271" r:id="rId27"/>
  </p:sldIdLst>
  <p:sldSz cx="9144000" cy="5715000" type="screen16x10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1D3B"/>
    <a:srgbClr val="D900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F1F815-5142-0CC6-3324-405DB7036A09}" v="1" dt="2022-04-27T10:07:51.840"/>
    <p1510:client id="{E7755EE8-F66F-4966-B8D8-8419C7B57C39}" v="90" dt="2022-02-24T11:43:36.195"/>
    <p1510:client id="{3E766D85-FFF5-8E76-8A38-19FBD9F5FA57}" v="27" dt="2022-05-17T13:41:52.5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28" autoAdjust="0"/>
    <p:restoredTop sz="49708" autoAdjust="0"/>
  </p:normalViewPr>
  <p:slideViewPr>
    <p:cSldViewPr snapToGrid="0" snapToObjects="1">
      <p:cViewPr varScale="1">
        <p:scale>
          <a:sx n="68" d="100"/>
          <a:sy n="68" d="100"/>
        </p:scale>
        <p:origin x="2664" y="60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6356BA-73C9-124E-8DF0-023F6E192C7C}" type="datetime1">
              <a:rPr lang="fr-FR" smtClean="0"/>
              <a:t>01/03/2024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7F8374-9646-A74A-B218-0522F52504B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4449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569656-9C6B-CD45-9A2D-2DF05353BB60}" type="datetime1">
              <a:rPr lang="fr-FR" smtClean="0"/>
              <a:t>01/03/2024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38B3CF-9DB8-BE46-ADE1-F8783CA63C3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48730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FLORIAN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74719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FLORIAN</a:t>
            </a:r>
          </a:p>
          <a:p>
            <a:endParaRPr lang="fr-FR" dirty="0"/>
          </a:p>
          <a:p>
            <a:r>
              <a:rPr lang="fr-FR" dirty="0"/>
              <a:t>Création des tickets sur Jira puis répartition et suivi de l’avancement de chaque tâche via le kanban Jira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50817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FLORIAN</a:t>
            </a:r>
          </a:p>
          <a:p>
            <a:endParaRPr lang="fr-FR" dirty="0"/>
          </a:p>
          <a:p>
            <a:r>
              <a:rPr lang="fr-FR" dirty="0"/>
              <a:t>Nous avons utilisé le logiciel </a:t>
            </a:r>
            <a:r>
              <a:rPr lang="fr-FR" dirty="0" err="1"/>
              <a:t>Whimsical</a:t>
            </a:r>
            <a:r>
              <a:rPr lang="fr-FR" dirty="0"/>
              <a:t> afin de schématiser les différents parcours utilisateurs des différentes applications.</a:t>
            </a:r>
          </a:p>
          <a:p>
            <a:endParaRPr lang="fr-FR" dirty="0"/>
          </a:p>
          <a:p>
            <a:r>
              <a:rPr lang="fr-FR" dirty="0"/>
              <a:t>Lien vers </a:t>
            </a:r>
            <a:r>
              <a:rPr lang="fr-FR" dirty="0" err="1"/>
              <a:t>Whimsical</a:t>
            </a:r>
            <a:r>
              <a:rPr lang="fr-FR" dirty="0"/>
              <a:t> :</a:t>
            </a:r>
            <a:br>
              <a:rPr lang="fr-FR" dirty="0"/>
            </a:br>
            <a:br>
              <a:rPr lang="fr-FR" dirty="0"/>
            </a:br>
            <a:r>
              <a:rPr lang="fr-FR" dirty="0"/>
              <a:t>https://whimsical.com/reservation-restaurant-QTMmQ929dNbikcRKhtPmgT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24283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MELIEN</a:t>
            </a:r>
          </a:p>
          <a:p>
            <a:endParaRPr lang="fr-FR" dirty="0"/>
          </a:p>
          <a:p>
            <a:r>
              <a:rPr lang="fr-FR" dirty="0"/>
              <a:t>Utilisation de </a:t>
            </a:r>
            <a:r>
              <a:rPr lang="fr-FR" dirty="0" err="1"/>
              <a:t>Figma</a:t>
            </a:r>
            <a:r>
              <a:rPr lang="fr-FR" dirty="0"/>
              <a:t> afin d’avoir une maquette pour notre application</a:t>
            </a:r>
          </a:p>
          <a:p>
            <a:endParaRPr lang="fr-FR" dirty="0"/>
          </a:p>
          <a:p>
            <a:r>
              <a:rPr lang="fr-FR" dirty="0"/>
              <a:t>Exemple du </a:t>
            </a:r>
            <a:r>
              <a:rPr lang="fr-FR" dirty="0" err="1"/>
              <a:t>figma</a:t>
            </a:r>
            <a:r>
              <a:rPr lang="fr-FR" dirty="0"/>
              <a:t> de la 3</a:t>
            </a:r>
            <a:r>
              <a:rPr lang="fr-FR" baseline="30000" dirty="0"/>
              <a:t>ème</a:t>
            </a:r>
            <a:r>
              <a:rPr lang="fr-FR" dirty="0"/>
              <a:t> application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98748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MELIEN</a:t>
            </a:r>
          </a:p>
          <a:p>
            <a:endParaRPr lang="fr-FR" dirty="0"/>
          </a:p>
          <a:p>
            <a:r>
              <a:rPr lang="fr-FR" dirty="0"/>
              <a:t>Utilisation de Git et </a:t>
            </a:r>
            <a:r>
              <a:rPr lang="fr-FR" dirty="0" err="1"/>
              <a:t>Github</a:t>
            </a:r>
            <a:br>
              <a:rPr lang="fr-FR" dirty="0"/>
            </a:br>
            <a:endParaRPr lang="fr-FR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1 - Création de la branche </a:t>
            </a:r>
            <a:r>
              <a:rPr lang="fr-FR" dirty="0" err="1"/>
              <a:t>Develop</a:t>
            </a:r>
            <a:r>
              <a:rPr lang="fr-FR" dirty="0"/>
              <a:t> dès le début de chaque projet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fr-FR" dirty="0"/>
            </a:br>
            <a:r>
              <a:rPr lang="fr-FR" dirty="0"/>
              <a:t>2- Ensuite chacun créé une branche qu’il nomme en fonction des tickets Jira qui correspondent à différentes fonctionnalités.</a:t>
            </a:r>
            <a:br>
              <a:rPr lang="fr-FR" dirty="0"/>
            </a:br>
            <a:endParaRPr lang="fr-FR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3- Commit plus ou moins régulier suivant l’avancée de la fonctionnalité.</a:t>
            </a:r>
            <a:br>
              <a:rPr lang="fr-FR" dirty="0"/>
            </a:br>
            <a:br>
              <a:rPr lang="fr-FR" dirty="0"/>
            </a:br>
            <a:r>
              <a:rPr lang="fr-FR" dirty="0"/>
              <a:t>4- Une fois la fonctionnalité testée commit/push/merge sur </a:t>
            </a:r>
            <a:r>
              <a:rPr lang="fr-FR" dirty="0" err="1"/>
              <a:t>Develop</a:t>
            </a:r>
            <a:r>
              <a:rPr lang="fr-FR" dirty="0"/>
              <a:t> puis on pull et on repart sur une nouvelle branche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48869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MARA</a:t>
            </a:r>
          </a:p>
          <a:p>
            <a:endParaRPr lang="fr-FR" dirty="0"/>
          </a:p>
          <a:p>
            <a:r>
              <a:rPr lang="fr-FR" dirty="0"/>
              <a:t>Concernant les tests avant le merge avec </a:t>
            </a:r>
            <a:r>
              <a:rPr lang="fr-FR" dirty="0" err="1"/>
              <a:t>Develop</a:t>
            </a:r>
            <a:r>
              <a:rPr lang="fr-FR" dirty="0"/>
              <a:t> utilisation de Postman ou </a:t>
            </a:r>
            <a:r>
              <a:rPr lang="fr-FR" dirty="0" err="1"/>
              <a:t>OpenApi</a:t>
            </a:r>
            <a:r>
              <a:rPr lang="fr-FR" dirty="0"/>
              <a:t> (pour la 3ème application car pas de front au début)</a:t>
            </a:r>
          </a:p>
          <a:p>
            <a:endParaRPr lang="fr-FR" dirty="0"/>
          </a:p>
          <a:p>
            <a:r>
              <a:rPr lang="fr-FR" dirty="0"/>
              <a:t>Nous allons maintenant passer à la démonstration de l’application XXXXXX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30213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MARA</a:t>
            </a:r>
          </a:p>
          <a:p>
            <a:endParaRPr lang="fr-FR" dirty="0"/>
          </a:p>
          <a:p>
            <a:r>
              <a:rPr lang="fr-FR" dirty="0"/>
              <a:t>Vérifier la qualité de notre code à l’aide de </a:t>
            </a:r>
            <a:r>
              <a:rPr lang="fr-FR" dirty="0" err="1"/>
              <a:t>SonarQube</a:t>
            </a:r>
            <a:endParaRPr lang="fr-FR" dirty="0"/>
          </a:p>
          <a:p>
            <a:br>
              <a:rPr lang="fr-FR" dirty="0"/>
            </a:br>
            <a:r>
              <a:rPr lang="fr-FR" dirty="0"/>
              <a:t>Nous avons utilisé </a:t>
            </a:r>
            <a:r>
              <a:rPr lang="fr-FR" dirty="0" err="1"/>
              <a:t>SonarQube</a:t>
            </a:r>
            <a:r>
              <a:rPr lang="fr-FR" dirty="0"/>
              <a:t> en cours de projet et non pas dès le début d’où le nombre important de Code </a:t>
            </a:r>
            <a:r>
              <a:rPr lang="fr-FR" dirty="0" err="1"/>
              <a:t>Smells</a:t>
            </a:r>
            <a:endParaRPr lang="fr-FR" dirty="0"/>
          </a:p>
          <a:p>
            <a:endParaRPr lang="fr-FR" dirty="0"/>
          </a:p>
          <a:p>
            <a:r>
              <a:rPr lang="fr-FR" dirty="0"/>
              <a:t>Une fois </a:t>
            </a:r>
            <a:r>
              <a:rPr lang="fr-FR" dirty="0" err="1"/>
              <a:t>SonarQube</a:t>
            </a:r>
            <a:r>
              <a:rPr lang="fr-FR" dirty="0"/>
              <a:t> lié au 3</a:t>
            </a:r>
            <a:r>
              <a:rPr lang="fr-FR" baseline="30000" dirty="0"/>
              <a:t>ème</a:t>
            </a:r>
            <a:r>
              <a:rPr lang="fr-FR" dirty="0"/>
              <a:t> projet vérification du code avant chaque merge avec la branche </a:t>
            </a:r>
            <a:r>
              <a:rPr lang="fr-FR" dirty="0" err="1"/>
              <a:t>Develop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63703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FLORIAN</a:t>
            </a:r>
          </a:p>
          <a:p>
            <a:endParaRPr lang="fr-FR" dirty="0"/>
          </a:p>
          <a:p>
            <a:r>
              <a:rPr lang="fr-FR" dirty="0"/>
              <a:t>Délais serrés -&gt; Solution : prioriser certaines fonctionnalités au détriment d’autres « moins importantes »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Travail en équipe -&gt;  Communication : en direct/Teams/Discord</a:t>
            </a:r>
          </a:p>
          <a:p>
            <a:r>
              <a:rPr lang="fr-FR" dirty="0"/>
              <a:t>			</a:t>
            </a:r>
            <a:r>
              <a:rPr lang="fr-FR" dirty="0">
                <a:sym typeface="Wingdings" panose="05000000000000000000" pitchFamily="2" charset="2"/>
              </a:rPr>
              <a:t> Répartition des tâches via Jira (Difficulté à évaluer la durée de certaines tâches)</a:t>
            </a:r>
          </a:p>
          <a:p>
            <a:endParaRPr lang="fr-FR" dirty="0">
              <a:sym typeface="Wingdings" panose="05000000000000000000" pitchFamily="2" charset="2"/>
            </a:endParaRPr>
          </a:p>
          <a:p>
            <a:endParaRPr lang="fr-FR" dirty="0">
              <a:sym typeface="Wingdings" panose="05000000000000000000" pitchFamily="2" charset="2"/>
            </a:endParaRPr>
          </a:p>
          <a:p>
            <a:r>
              <a:rPr lang="fr-FR" dirty="0">
                <a:sym typeface="Wingdings" panose="05000000000000000000" pitchFamily="2" charset="2"/>
              </a:rPr>
              <a:t>Créer des données cohérentes en nombre suffisant pour pouvoir tester correctement les applications  Solution : prendre le temps de bien réfléchir et de créer ces données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32554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MELIEN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BILAN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- Montée en compétence progressive sur divers logiciels et </a:t>
            </a:r>
            <a:r>
              <a:rPr lang="fr-FR" sz="1200" dirty="0" err="1">
                <a:latin typeface="Calibri" panose="020F0502020204030204" pitchFamily="34" charset="0"/>
                <a:ea typeface="Times New Roman" panose="02020603050405020304" pitchFamily="18" charset="0"/>
              </a:rPr>
              <a:t>frameworks</a:t>
            </a: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  : DE LA CREATION DE BASE DE DONNEES A L’UTILISATION DE FRAMEWORK (SPRING &amp; ANGULAR) EN PASSANT PAR DES IDE COMME VS CODE OU ECLIPSE</a:t>
            </a:r>
          </a:p>
          <a:p>
            <a:endParaRPr lang="fr-FR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- Gestion de A à Z de 3 projets liés par la même base de données : RETOUR D’EXPERIENCE TRES INTERESSANT ET ENRICHISSANT D’UN POINT DE VUE TECHNIQUE</a:t>
            </a:r>
          </a:p>
          <a:p>
            <a:endParaRPr lang="fr-FR" dirty="0"/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Mise en situation en travail d’équipe : COMME ON Y SERA CONFRONTE EN ENTREPRISE. PERMETTRA DE NE PAS ARRIVER EN MILIEU TOTALEMENT INCONNU DANS NOS FUTURS ENTREPRISES</a:t>
            </a: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fr-FR" sz="1200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>
                <a:latin typeface="Calibri" panose="020F0502020204030204" pitchFamily="34" charset="0"/>
                <a:ea typeface="Times New Roman" panose="02020603050405020304" pitchFamily="18" charset="0"/>
              </a:rPr>
              <a:t>MARA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RESTE A FAIRE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Plus de fonctionnalités : EXEMPLE POUR LA 1</a:t>
            </a:r>
            <a:r>
              <a:rPr lang="fr-FR" sz="1200" baseline="30000" dirty="0">
                <a:latin typeface="Calibri" panose="020F0502020204030204" pitchFamily="34" charset="0"/>
                <a:ea typeface="Times New Roman" panose="02020603050405020304" pitchFamily="18" charset="0"/>
              </a:rPr>
              <a:t>ère</a:t>
            </a: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 APPLICATION ON PROPOSE LA SUPPRESSION D’UN RESTAURANT.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latin typeface="Calibri" panose="020F0502020204030204" pitchFamily="34" charset="0"/>
                <a:ea typeface="Times New Roman" panose="02020603050405020304" pitchFamily="18" charset="0"/>
              </a:rPr>
              <a:t>TOUTEFOIS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Pour être supprimer un restaurant ne dois plus avoir ni tables, ni carte, ni réservations, ni employés. IL FAUDRAIT DONC AJOUTER DES FONCTIONNALITES DE SUPPRESSION.</a:t>
            </a:r>
            <a:endParaRPr lang="fr-FR" sz="1200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50725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FLORIAN</a:t>
            </a:r>
          </a:p>
          <a:p>
            <a:endParaRPr lang="fr-FR" dirty="0"/>
          </a:p>
          <a:p>
            <a:r>
              <a:rPr lang="fr-FR" dirty="0"/>
              <a:t>3 OUTILS :</a:t>
            </a:r>
          </a:p>
          <a:p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1 Outil d’administration de ses restaurants : créer des restaurant / cartes / plats / tables.</a:t>
            </a:r>
            <a:br>
              <a:rPr lang="fr-FR" dirty="0"/>
            </a:br>
            <a:r>
              <a:rPr lang="fr-FR" dirty="0"/>
              <a:t>En console / Java SE / Cible : Administrateur/Gérant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1 Outil grand public pour consulter les restaurants et leur cartes et pouvoir réserver.</a:t>
            </a:r>
          </a:p>
          <a:p>
            <a:pPr marL="0" indent="0">
              <a:buFontTx/>
              <a:buNone/>
            </a:pPr>
            <a:r>
              <a:rPr lang="fr-FR" dirty="0"/>
              <a:t>     Application Web / Java EE / </a:t>
            </a:r>
            <a:r>
              <a:rPr lang="fr-FR" dirty="0" err="1"/>
              <a:t>framework</a:t>
            </a:r>
            <a:r>
              <a:rPr lang="fr-FR" dirty="0"/>
              <a:t> Hibernate / Cible : Grand public/Clients</a:t>
            </a:r>
          </a:p>
          <a:p>
            <a:pPr marL="0" indent="0">
              <a:buFontTx/>
              <a:buNone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1 Outil destiné aux équipes des restaurants : accepter/refuser les réservation / enregistrer les commandes / générer factures clients</a:t>
            </a:r>
          </a:p>
          <a:p>
            <a:pPr marL="0" indent="0">
              <a:buFontTx/>
              <a:buNone/>
            </a:pPr>
            <a:r>
              <a:rPr lang="fr-FR" dirty="0"/>
              <a:t>     Application Web utilisation du </a:t>
            </a:r>
            <a:r>
              <a:rPr lang="fr-FR" dirty="0" err="1"/>
              <a:t>framework</a:t>
            </a:r>
            <a:r>
              <a:rPr lang="fr-FR" dirty="0"/>
              <a:t> </a:t>
            </a:r>
            <a:r>
              <a:rPr lang="fr-FR" dirty="0" err="1"/>
              <a:t>SpringBoot</a:t>
            </a:r>
            <a:r>
              <a:rPr lang="fr-FR" dirty="0"/>
              <a:t> / Equipe du restaurant &amp; Administrateur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7309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MELIEN</a:t>
            </a:r>
          </a:p>
          <a:p>
            <a:r>
              <a:rPr lang="fr-FR" dirty="0"/>
              <a:t>Logiciel </a:t>
            </a:r>
            <a:r>
              <a:rPr lang="fr-FR" dirty="0" err="1"/>
              <a:t>Kitt</a:t>
            </a:r>
            <a:r>
              <a:rPr lang="fr-FR" dirty="0"/>
              <a:t> du wagon</a:t>
            </a:r>
          </a:p>
          <a:p>
            <a:r>
              <a:rPr lang="fr-FR" dirty="0"/>
              <a:t>Lien pour accéder en ligne (il faut être connecté pour y accéder) https://kitt.lewagon.com/db/117749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6027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MELIEN</a:t>
            </a:r>
          </a:p>
          <a:p>
            <a:r>
              <a:rPr lang="fr-FR" dirty="0"/>
              <a:t>Création des requêtes de création des tables de la base de données via SQL SERVER MANAGEMENT STUDIO (SSMS)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04119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MELIEN</a:t>
            </a:r>
          </a:p>
          <a:p>
            <a:endParaRPr lang="fr-FR" dirty="0"/>
          </a:p>
          <a:p>
            <a:r>
              <a:rPr lang="fr-FR" dirty="0"/>
              <a:t>EN PARLER 10 secondes grand maximum</a:t>
            </a:r>
          </a:p>
          <a:p>
            <a:endParaRPr lang="fr-FR" dirty="0"/>
          </a:p>
          <a:p>
            <a:r>
              <a:rPr lang="fr-FR" dirty="0"/>
              <a:t>Extrait du code de la 3</a:t>
            </a:r>
            <a:r>
              <a:rPr lang="fr-FR" baseline="30000" dirty="0"/>
              <a:t>ème</a:t>
            </a:r>
            <a:r>
              <a:rPr lang="fr-FR" dirty="0"/>
              <a:t> application pour la relation </a:t>
            </a:r>
            <a:r>
              <a:rPr lang="fr-FR" dirty="0" err="1"/>
              <a:t>Many</a:t>
            </a:r>
            <a:r>
              <a:rPr lang="fr-FR" dirty="0"/>
              <a:t> To </a:t>
            </a:r>
            <a:r>
              <a:rPr lang="fr-FR" dirty="0" err="1"/>
              <a:t>Many</a:t>
            </a:r>
            <a:r>
              <a:rPr lang="fr-FR" dirty="0"/>
              <a:t> unidirectionnelle entre les commandes et les plats.</a:t>
            </a:r>
          </a:p>
          <a:p>
            <a:endParaRPr lang="fr-FR" dirty="0"/>
          </a:p>
          <a:p>
            <a:r>
              <a:rPr lang="fr-FR" dirty="0"/>
              <a:t>Explication du code présenté :</a:t>
            </a:r>
            <a:br>
              <a:rPr lang="fr-FR" dirty="0"/>
            </a:br>
            <a:br>
              <a:rPr lang="fr-FR" dirty="0"/>
            </a:br>
            <a:r>
              <a:rPr lang="fr-FR" dirty="0"/>
              <a:t>@</a:t>
            </a:r>
            <a:r>
              <a:rPr lang="fr-FR" dirty="0" err="1"/>
              <a:t>Entity</a:t>
            </a:r>
            <a:r>
              <a:rPr lang="fr-FR" dirty="0"/>
              <a:t> : Annotation permettant d’indiquer que la classe Commande est persistante et sera conservée en Base de données (grâce au </a:t>
            </a:r>
            <a:r>
              <a:rPr lang="fr-FR" dirty="0" err="1"/>
              <a:t>framework</a:t>
            </a:r>
            <a:r>
              <a:rPr lang="fr-FR" dirty="0"/>
              <a:t> Hibernate que l’on peut utiliser cette annotation)</a:t>
            </a:r>
          </a:p>
          <a:p>
            <a:endParaRPr lang="fr-FR" dirty="0"/>
          </a:p>
          <a:p>
            <a:r>
              <a:rPr lang="fr-FR" dirty="0"/>
              <a:t>@Data : Annotation de la bibliothèque Lombok permet de générer automatiquement les getters et setters ainsi que le constructeur</a:t>
            </a:r>
          </a:p>
          <a:p>
            <a:endParaRPr lang="fr-FR" dirty="0"/>
          </a:p>
          <a:p>
            <a:r>
              <a:rPr lang="fr-FR" dirty="0"/>
              <a:t>@Table(</a:t>
            </a:r>
            <a:r>
              <a:rPr lang="fr-FR" dirty="0" err="1"/>
              <a:t>name</a:t>
            </a:r>
            <a:r>
              <a:rPr lang="fr-FR" dirty="0"/>
              <a:t>=‘’commandes’’) : Permet de spécifier le nom de la table qui est lié cette classe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@Id : Permet de préciser que le </a:t>
            </a:r>
            <a:r>
              <a:rPr lang="fr-FR" dirty="0" err="1"/>
              <a:t>private</a:t>
            </a:r>
            <a:r>
              <a:rPr lang="fr-FR" dirty="0"/>
              <a:t> </a:t>
            </a:r>
            <a:r>
              <a:rPr lang="fr-FR" dirty="0" err="1"/>
              <a:t>int</a:t>
            </a:r>
            <a:r>
              <a:rPr lang="fr-FR" dirty="0"/>
              <a:t> id ci-dessous correspondra à la clé primaire (</a:t>
            </a:r>
            <a:r>
              <a:rPr lang="fr-FR" dirty="0" err="1"/>
              <a:t>l’id</a:t>
            </a:r>
            <a:r>
              <a:rPr lang="fr-FR" dirty="0"/>
              <a:t>) de la table commandes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@</a:t>
            </a:r>
            <a:r>
              <a:rPr lang="fr-FR" dirty="0" err="1"/>
              <a:t>GeneratedValue</a:t>
            </a:r>
            <a:r>
              <a:rPr lang="fr-FR" dirty="0"/>
              <a:t>( </a:t>
            </a:r>
            <a:r>
              <a:rPr lang="fr-FR" dirty="0" err="1"/>
              <a:t>strategy</a:t>
            </a:r>
            <a:r>
              <a:rPr lang="fr-FR" dirty="0"/>
              <a:t> = </a:t>
            </a:r>
            <a:r>
              <a:rPr lang="fr-FR" dirty="0" err="1"/>
              <a:t>GenerationType.Identity</a:t>
            </a:r>
            <a:r>
              <a:rPr lang="fr-FR" dirty="0"/>
              <a:t>) :  Spécifie que la clé primaire sera générée automatiquement par la base de données lors de l'insertion d'une nouvelle ligne dans la table</a:t>
            </a:r>
            <a:br>
              <a:rPr lang="fr-FR" dirty="0"/>
            </a:br>
            <a:endParaRPr lang="fr-FR" dirty="0"/>
          </a:p>
          <a:p>
            <a:br>
              <a:rPr lang="fr-FR" dirty="0"/>
            </a:br>
            <a:r>
              <a:rPr lang="fr-FR" dirty="0"/>
              <a:t>@</a:t>
            </a:r>
            <a:r>
              <a:rPr lang="fr-FR" dirty="0" err="1"/>
              <a:t>Column</a:t>
            </a:r>
            <a:r>
              <a:rPr lang="fr-FR" dirty="0"/>
              <a:t> (</a:t>
            </a:r>
            <a:r>
              <a:rPr lang="fr-FR" dirty="0" err="1"/>
              <a:t>name</a:t>
            </a:r>
            <a:r>
              <a:rPr lang="fr-FR" dirty="0"/>
              <a:t>=‘’</a:t>
            </a:r>
            <a:r>
              <a:rPr lang="fr-FR" dirty="0" err="1"/>
              <a:t>numero</a:t>
            </a:r>
            <a:r>
              <a:rPr lang="fr-FR" dirty="0"/>
              <a:t>’’) : Cette annotation sert à spécifier le nom de la colonne lié à l’attribut numéro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@</a:t>
            </a:r>
            <a:r>
              <a:rPr lang="fr-FR" dirty="0" err="1"/>
              <a:t>OneToOne</a:t>
            </a:r>
            <a:r>
              <a:rPr lang="fr-FR" dirty="0"/>
              <a:t> @</a:t>
            </a:r>
            <a:r>
              <a:rPr lang="fr-FR" dirty="0" err="1"/>
              <a:t>JoinColumn</a:t>
            </a:r>
            <a:r>
              <a:rPr lang="fr-FR" dirty="0"/>
              <a:t>(</a:t>
            </a:r>
            <a:r>
              <a:rPr lang="fr-FR" dirty="0" err="1"/>
              <a:t>name</a:t>
            </a:r>
            <a:r>
              <a:rPr lang="fr-FR" dirty="0"/>
              <a:t>=‘’</a:t>
            </a:r>
            <a:r>
              <a:rPr lang="fr-FR" dirty="0" err="1"/>
              <a:t>id_table</a:t>
            </a:r>
            <a:r>
              <a:rPr lang="fr-FR" dirty="0"/>
              <a:t>’’) : Indique la relation One to One entre Commande et Tables et le nom de la clé étrangère ‘’</a:t>
            </a:r>
            <a:r>
              <a:rPr lang="fr-FR" dirty="0" err="1"/>
              <a:t>id_table</a:t>
            </a:r>
            <a:r>
              <a:rPr lang="fr-FR" dirty="0"/>
              <a:t>’’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@</a:t>
            </a:r>
            <a:r>
              <a:rPr lang="fr-FR" dirty="0" err="1"/>
              <a:t>ManyToMany</a:t>
            </a:r>
            <a:r>
              <a:rPr lang="fr-FR" dirty="0"/>
              <a:t> : Précise la relation </a:t>
            </a:r>
            <a:r>
              <a:rPr lang="fr-FR" dirty="0" err="1"/>
              <a:t>Many</a:t>
            </a:r>
            <a:r>
              <a:rPr lang="fr-FR" dirty="0"/>
              <a:t> to </a:t>
            </a:r>
            <a:r>
              <a:rPr lang="fr-FR" dirty="0" err="1"/>
              <a:t>Many</a:t>
            </a:r>
            <a:r>
              <a:rPr lang="fr-FR" dirty="0"/>
              <a:t> 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entre deux entités. Dans ce cas, une commande peut être associée à plusieurs plats et un plat peut être associé à plusieurs commande</a:t>
            </a:r>
            <a:b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dirty="0"/>
              <a:t>( </a:t>
            </a:r>
            <a:r>
              <a:rPr lang="fr-FR" dirty="0" err="1"/>
              <a:t>fetch</a:t>
            </a:r>
            <a:r>
              <a:rPr lang="fr-FR" dirty="0"/>
              <a:t> =</a:t>
            </a:r>
            <a:r>
              <a:rPr lang="fr-FR" dirty="0" err="1"/>
              <a:t>FectchType.EAGER</a:t>
            </a:r>
            <a:r>
              <a:rPr lang="fr-FR" dirty="0"/>
              <a:t>)  :  indique que les données associées doivent être chargées immédiatement avec l'entité principale lorsqu'elle est récupérée de la base de données. Cela signifie que toutes les données liées à cette relation seront chargées en même temps que l'entité principale, ce qui peut conduire à une récupération de données plus volumineuse.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2648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TRANSITION MARA:</a:t>
            </a:r>
          </a:p>
          <a:p>
            <a:endParaRPr lang="fr-FR" dirty="0"/>
          </a:p>
          <a:p>
            <a:r>
              <a:rPr lang="fr-FR" dirty="0"/>
              <a:t>JEVAIS LAISSER LA PAROLE A MARIE SARAH POUR VOUS PARLER DE L’ARCHITECTURE TECHNIQUE DU PROJET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09438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MARA</a:t>
            </a:r>
          </a:p>
          <a:p>
            <a:endParaRPr lang="fr-FR" dirty="0"/>
          </a:p>
          <a:p>
            <a:r>
              <a:rPr lang="fr-FR" dirty="0"/>
              <a:t>Présentation des différentes technologies utilisées :</a:t>
            </a:r>
          </a:p>
          <a:p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Système d’exploitation : Windows 10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Logiciel de maquettage </a:t>
            </a:r>
          </a:p>
          <a:p>
            <a:pPr marL="0" indent="0">
              <a:buFontTx/>
              <a:buNone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Logiciel de gestion et de développement de base de données 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 Server Management Studio (SSMS)</a:t>
            </a:r>
          </a:p>
          <a:p>
            <a:pPr marL="171450" indent="-171450">
              <a:buFontTx/>
              <a:buChar char="-"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fr-FR" dirty="0"/>
              <a:t>IDE (Environnement de développement intégré) : Eclipse et VS Code</a:t>
            </a: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fr-FR" dirty="0"/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fr-FR" dirty="0"/>
              <a:t>Langages utilisés : SQL, Java, HTML, JavaScript, CSS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Travail en équipe / répartition des tâches : Jira, Git et </a:t>
            </a:r>
            <a:r>
              <a:rPr lang="fr-FR" dirty="0" err="1"/>
              <a:t>Github</a:t>
            </a:r>
            <a:r>
              <a:rPr lang="fr-FR" dirty="0"/>
              <a:t>, Teams, Discord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Serveur d’application web : Apache Tomcat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Gestion des dépendances : Maven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 err="1"/>
              <a:t>Frameworks</a:t>
            </a:r>
            <a:r>
              <a:rPr lang="fr-FR" dirty="0"/>
              <a:t> : </a:t>
            </a:r>
          </a:p>
          <a:p>
            <a:pPr marL="0" indent="0">
              <a:buFontTx/>
              <a:buNone/>
            </a:pPr>
            <a:r>
              <a:rPr lang="fr-FR" dirty="0"/>
              <a:t>			Hibernate (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permet de mapper directement des classes Java à des tables de base de données et des propriétés d'objet à des colonnes de base de données)</a:t>
            </a:r>
          </a:p>
          <a:p>
            <a:pPr marL="0" indent="0">
              <a:buFontTx/>
              <a:buNone/>
            </a:pP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	Spring Boot (offre une configuration automatique intelligente basée sur les conventions et les meilleures pratiques)</a:t>
            </a:r>
          </a:p>
          <a:p>
            <a:pPr marL="0" indent="0">
              <a:buFontTx/>
              <a:buNone/>
            </a:pP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	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Angular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(A COMPLETER QUAND ON AURA VU ANGULAR)</a:t>
            </a:r>
          </a:p>
          <a:p>
            <a:pPr marL="0" indent="0">
              <a:buFontTx/>
              <a:buNone/>
            </a:pP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Outil de test, debugge et de documentation d’API : Postman</a:t>
            </a:r>
            <a:endParaRPr lang="fr-FR" dirty="0"/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37997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MARA</a:t>
            </a:r>
          </a:p>
          <a:p>
            <a:r>
              <a:rPr lang="fr-FR" dirty="0"/>
              <a:t>Utilisation du pattern DAO 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(Data Access Object)</a:t>
            </a:r>
            <a:r>
              <a:rPr lang="fr-FR" dirty="0"/>
              <a:t>.</a:t>
            </a:r>
          </a:p>
          <a:p>
            <a:endParaRPr lang="fr-FR" dirty="0"/>
          </a:p>
          <a:p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C’est un modèle de conception utilisé en développement logiciel pour séparer la logique métier de l'accès aux données. Il consiste à créer une couche d'abstraction entre l'application et la base de données</a:t>
            </a:r>
            <a:endParaRPr lang="fr-FR" dirty="0"/>
          </a:p>
          <a:p>
            <a:endParaRPr lang="fr-FR" dirty="0"/>
          </a:p>
          <a:p>
            <a:r>
              <a:rPr lang="fr-FR" dirty="0"/>
              <a:t>Exemple de la 2</a:t>
            </a:r>
            <a:r>
              <a:rPr lang="fr-FR" baseline="30000" dirty="0"/>
              <a:t>ème</a:t>
            </a:r>
            <a:r>
              <a:rPr lang="fr-FR" dirty="0"/>
              <a:t> application.</a:t>
            </a:r>
          </a:p>
          <a:p>
            <a:endParaRPr lang="fr-FR" dirty="0"/>
          </a:p>
          <a:p>
            <a:r>
              <a:rPr lang="fr-FR" dirty="0"/>
              <a:t>Présentation des packages dal / </a:t>
            </a:r>
            <a:r>
              <a:rPr lang="fr-FR" dirty="0" err="1"/>
              <a:t>bll</a:t>
            </a:r>
            <a:r>
              <a:rPr lang="fr-FR" dirty="0"/>
              <a:t> / </a:t>
            </a:r>
            <a:r>
              <a:rPr lang="fr-FR" dirty="0" err="1"/>
              <a:t>bo</a:t>
            </a:r>
            <a:r>
              <a:rPr lang="fr-FR" dirty="0"/>
              <a:t> et du package </a:t>
            </a:r>
            <a:r>
              <a:rPr lang="fr-FR" dirty="0" err="1"/>
              <a:t>controler</a:t>
            </a:r>
            <a:r>
              <a:rPr lang="fr-FR" dirty="0"/>
              <a:t> dans lequel sont présentes les Servlets</a:t>
            </a:r>
          </a:p>
          <a:p>
            <a:endParaRPr lang="fr-FR" dirty="0"/>
          </a:p>
          <a:p>
            <a:r>
              <a:rPr lang="fr-FR" dirty="0"/>
              <a:t>Les JSP sont plus bas dans le WEB-INF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28360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MARA</a:t>
            </a:r>
          </a:p>
          <a:p>
            <a:r>
              <a:rPr lang="fr-FR" dirty="0"/>
              <a:t>Utilisation du pattern MVC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TRANSITION :</a:t>
            </a:r>
            <a:br>
              <a:rPr lang="fr-FR" dirty="0"/>
            </a:br>
            <a:br>
              <a:rPr lang="fr-FR" dirty="0"/>
            </a:br>
            <a:r>
              <a:rPr lang="fr-FR" dirty="0"/>
              <a:t>FLORIAN VA MAINTENANT VOUS PRÉSENTER LA RÉALISATION DU PROJET ET LE RÉSULTAT OBTENU 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38B3CF-9DB8-BE46-ADE1-F8783CA63C36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657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.jp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BA8C548-122D-48B5-9AE1-60115F60A958}"/>
              </a:ext>
            </a:extLst>
          </p:cNvPr>
          <p:cNvSpPr/>
          <p:nvPr userDrawn="1"/>
        </p:nvSpPr>
        <p:spPr>
          <a:xfrm>
            <a:off x="1224359" y="0"/>
            <a:ext cx="7919641" cy="5715000"/>
          </a:xfrm>
          <a:prstGeom prst="rect">
            <a:avLst/>
          </a:prstGeom>
          <a:solidFill>
            <a:srgbClr val="1C1D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1C1D3B"/>
              </a:solidFill>
            </a:endParaRP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76E5D1DA-B41F-43EC-BFB8-8921C9616B2C}"/>
              </a:ext>
            </a:extLst>
          </p:cNvPr>
          <p:cNvCxnSpPr>
            <a:cxnSpLocks/>
          </p:cNvCxnSpPr>
          <p:nvPr userDrawn="1"/>
        </p:nvCxnSpPr>
        <p:spPr>
          <a:xfrm>
            <a:off x="5334183" y="3142654"/>
            <a:ext cx="3263434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ZoneTexte 3">
            <a:extLst>
              <a:ext uri="{FF2B5EF4-FFF2-40B4-BE49-F238E27FC236}">
                <a16:creationId xmlns:a16="http://schemas.microsoft.com/office/drawing/2014/main" id="{129AF208-C742-4238-8A12-9EBDD80C6F9A}"/>
              </a:ext>
            </a:extLst>
          </p:cNvPr>
          <p:cNvSpPr txBox="1"/>
          <p:nvPr userDrawn="1"/>
        </p:nvSpPr>
        <p:spPr>
          <a:xfrm>
            <a:off x="5110309" y="2050508"/>
            <a:ext cx="36241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4000" b="0" dirty="0">
                <a:solidFill>
                  <a:schemeClr val="bg1"/>
                </a:solidFill>
                <a:latin typeface="Montserrat ExtraBold" panose="00000900000000000000" pitchFamily="50" charset="0"/>
              </a:rPr>
              <a:t>FORMATION</a:t>
            </a:r>
            <a:br>
              <a:rPr lang="fr-FR" sz="2000" b="1" dirty="0">
                <a:solidFill>
                  <a:schemeClr val="bg1"/>
                </a:solidFill>
                <a:latin typeface="Montserrat" panose="00000500000000000000" pitchFamily="50" charset="0"/>
              </a:rPr>
            </a:br>
            <a:r>
              <a:rPr lang="fr-FR" sz="2000" b="0" dirty="0">
                <a:solidFill>
                  <a:schemeClr val="bg1"/>
                </a:solidFill>
                <a:latin typeface="Montserrat" panose="00000500000000000000" pitchFamily="50" charset="0"/>
              </a:rPr>
              <a:t>Soutenance Projet 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27D1709-C796-44D6-9910-B809DCDEE8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7184" y="454377"/>
            <a:ext cx="674349" cy="674431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6AB29AC0-5A36-4065-8656-D760C83A5B70}"/>
              </a:ext>
            </a:extLst>
          </p:cNvPr>
          <p:cNvSpPr txBox="1"/>
          <p:nvPr userDrawn="1"/>
        </p:nvSpPr>
        <p:spPr>
          <a:xfrm>
            <a:off x="5044777" y="5033866"/>
            <a:ext cx="3687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12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12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BD2040BC-4AEC-46AF-8273-E3ECB4440BD3}"/>
              </a:ext>
            </a:extLst>
          </p:cNvPr>
          <p:cNvGrpSpPr/>
          <p:nvPr userDrawn="1"/>
        </p:nvGrpSpPr>
        <p:grpSpPr>
          <a:xfrm>
            <a:off x="6339268" y="5045590"/>
            <a:ext cx="1098183" cy="268376"/>
            <a:chOff x="6351055" y="4259818"/>
            <a:chExt cx="1453357" cy="355174"/>
          </a:xfrm>
        </p:grpSpPr>
        <p:pic>
          <p:nvPicPr>
            <p:cNvPr id="13" name="Image 12" descr="Une image contenant texte, clipart&#10;&#10;Description générée automatiquement">
              <a:extLst>
                <a:ext uri="{FF2B5EF4-FFF2-40B4-BE49-F238E27FC236}">
                  <a16:creationId xmlns:a16="http://schemas.microsoft.com/office/drawing/2014/main" id="{B0AA4D68-5F64-481C-A85C-8EA82D7A4D4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7087297" y="4259819"/>
              <a:ext cx="352084" cy="355172"/>
            </a:xfrm>
            <a:prstGeom prst="rect">
              <a:avLst/>
            </a:prstGeom>
          </p:spPr>
        </p:pic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A237B7EA-7253-4B7E-BACB-507DAEC8A79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351055" y="4259818"/>
              <a:ext cx="355174" cy="355174"/>
            </a:xfrm>
            <a:prstGeom prst="rect">
              <a:avLst/>
            </a:prstGeom>
          </p:spPr>
        </p:pic>
        <p:pic>
          <p:nvPicPr>
            <p:cNvPr id="15" name="Image 14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364587A4-F436-4F2E-82A3-4F78DA0DF0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6719176" y="4259818"/>
              <a:ext cx="355174" cy="355174"/>
            </a:xfrm>
            <a:prstGeom prst="rect">
              <a:avLst/>
            </a:prstGeom>
          </p:spPr>
        </p:pic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08F856E5-21C9-4C52-AC22-962E9528F76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7452328" y="4259819"/>
              <a:ext cx="352084" cy="3551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1599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-têt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  2">
            <a:extLst>
              <a:ext uri="{FF2B5EF4-FFF2-40B4-BE49-F238E27FC236}">
                <a16:creationId xmlns:a16="http://schemas.microsoft.com/office/drawing/2014/main" id="{366E9E5D-BFC3-45A1-958B-EA526C630A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83517" y="0"/>
            <a:ext cx="3460483" cy="5715000"/>
          </a:xfrm>
          <a:prstGeom prst="rect">
            <a:avLst/>
          </a:prstGeom>
          <a:blipFill dpi="0" rotWithShape="0">
            <a:blip r:embed="rId2"/>
            <a:srcRect/>
            <a:tile tx="0" ty="0" sx="50000" sy="50000" flip="none" algn="l"/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39A723-7D25-4B4E-AE07-0F233F5BBD06}"/>
              </a:ext>
            </a:extLst>
          </p:cNvPr>
          <p:cNvSpPr/>
          <p:nvPr userDrawn="1"/>
        </p:nvSpPr>
        <p:spPr>
          <a:xfrm>
            <a:off x="878177" y="1502229"/>
            <a:ext cx="7369629" cy="2699658"/>
          </a:xfrm>
          <a:prstGeom prst="rect">
            <a:avLst/>
          </a:prstGeom>
          <a:solidFill>
            <a:srgbClr val="1C1D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371530" y="2726654"/>
            <a:ext cx="6382921" cy="541673"/>
          </a:xfrm>
          <a:prstGeom prst="rect">
            <a:avLst/>
          </a:prstGeom>
        </p:spPr>
        <p:txBody>
          <a:bodyPr anchor="t">
            <a:normAutofit/>
          </a:bodyPr>
          <a:lstStyle>
            <a:lvl1pPr algn="r">
              <a:defRPr sz="2800" b="1" cap="none">
                <a:solidFill>
                  <a:schemeClr val="bg1"/>
                </a:solidFill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8C1BB022-79C2-47EE-B891-F57A3C0C2840}"/>
              </a:ext>
            </a:extLst>
          </p:cNvPr>
          <p:cNvCxnSpPr>
            <a:cxnSpLocks/>
          </p:cNvCxnSpPr>
          <p:nvPr userDrawn="1"/>
        </p:nvCxnSpPr>
        <p:spPr>
          <a:xfrm>
            <a:off x="4188719" y="3329871"/>
            <a:ext cx="3460483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Image 7">
            <a:extLst>
              <a:ext uri="{FF2B5EF4-FFF2-40B4-BE49-F238E27FC236}">
                <a16:creationId xmlns:a16="http://schemas.microsoft.com/office/drawing/2014/main" id="{BECFE8DF-098B-4293-8236-3946C6F79CB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0639" y="336094"/>
            <a:ext cx="359244" cy="359288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0843FBBF-3B6B-4D55-9273-4AAD21A1C1DA}"/>
              </a:ext>
            </a:extLst>
          </p:cNvPr>
          <p:cNvSpPr txBox="1"/>
          <p:nvPr userDrawn="1"/>
        </p:nvSpPr>
        <p:spPr>
          <a:xfrm>
            <a:off x="5149158" y="5240873"/>
            <a:ext cx="36871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9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9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9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3718889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12452DE7-D910-413A-A245-68D4F3375B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0640" y="1341480"/>
            <a:ext cx="5255990" cy="684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800" b="1">
                <a:latin typeface="Montserrat ExtraBold" panose="000009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B53ABBE2-8A21-4B1A-8579-757106794D2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423617" y="2184704"/>
            <a:ext cx="4123012" cy="3038874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0804050E-6608-46A4-BE70-3B13696EEC6D}"/>
              </a:ext>
            </a:extLst>
          </p:cNvPr>
          <p:cNvCxnSpPr>
            <a:cxnSpLocks/>
          </p:cNvCxnSpPr>
          <p:nvPr userDrawn="1"/>
        </p:nvCxnSpPr>
        <p:spPr>
          <a:xfrm>
            <a:off x="1056761" y="2693920"/>
            <a:ext cx="0" cy="2058769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pour une image  2">
            <a:extLst>
              <a:ext uri="{FF2B5EF4-FFF2-40B4-BE49-F238E27FC236}">
                <a16:creationId xmlns:a16="http://schemas.microsoft.com/office/drawing/2014/main" id="{23A21B11-E531-4057-BC4D-1C569457A0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05418" y="0"/>
            <a:ext cx="3438582" cy="5715000"/>
          </a:xfrm>
          <a:prstGeom prst="rect">
            <a:avLst/>
          </a:prstGeom>
          <a:solidFill>
            <a:srgbClr val="1C1D3B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6209E7C-2A13-4A2D-A272-3B07B66A8722}"/>
              </a:ext>
            </a:extLst>
          </p:cNvPr>
          <p:cNvSpPr txBox="1"/>
          <p:nvPr userDrawn="1"/>
        </p:nvSpPr>
        <p:spPr>
          <a:xfrm>
            <a:off x="5149158" y="5240873"/>
            <a:ext cx="36871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9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9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9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4181065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04412" y="946598"/>
            <a:ext cx="8535175" cy="428451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  <a:lvl2pPr>
              <a:buClr>
                <a:srgbClr val="D90011"/>
              </a:buClr>
              <a:defRPr/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377457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914947" y="338840"/>
            <a:ext cx="4932939" cy="486034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8F678FD-D057-4F37-A661-8B70A2C4F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640" y="338840"/>
            <a:ext cx="3295780" cy="486034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FE5965F1-8D73-4456-B805-543ECE99D2F4}"/>
              </a:ext>
            </a:extLst>
          </p:cNvPr>
          <p:cNvCxnSpPr>
            <a:cxnSpLocks/>
          </p:cNvCxnSpPr>
          <p:nvPr userDrawn="1"/>
        </p:nvCxnSpPr>
        <p:spPr>
          <a:xfrm>
            <a:off x="3750683" y="1272303"/>
            <a:ext cx="0" cy="302244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2230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37705" y="1665051"/>
            <a:ext cx="4205144" cy="3557579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AF73D59-7A3E-4A5F-B82B-144A1A60B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12" name="Espace réservé du texte 4">
            <a:extLst>
              <a:ext uri="{FF2B5EF4-FFF2-40B4-BE49-F238E27FC236}">
                <a16:creationId xmlns:a16="http://schemas.microsoft.com/office/drawing/2014/main" id="{A28637D5-7F35-480D-BA34-61B20C52D0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0639" y="1140710"/>
            <a:ext cx="4205144" cy="6206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1800" b="1">
                <a:latin typeface="Montserrat ExtraBold" panose="000009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13" name="Espace réservé du contenu 5">
            <a:extLst>
              <a:ext uri="{FF2B5EF4-FFF2-40B4-BE49-F238E27FC236}">
                <a16:creationId xmlns:a16="http://schemas.microsoft.com/office/drawing/2014/main" id="{2C07E69A-9B40-4F57-AC47-5A15776E283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90639" y="1665051"/>
            <a:ext cx="4205144" cy="3557579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4" name="Espace réservé du texte 4">
            <a:extLst>
              <a:ext uri="{FF2B5EF4-FFF2-40B4-BE49-F238E27FC236}">
                <a16:creationId xmlns:a16="http://schemas.microsoft.com/office/drawing/2014/main" id="{EECBD248-0937-4ACB-8A78-12E29501F85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637705" y="1140710"/>
            <a:ext cx="4205144" cy="6206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1800" b="1">
                <a:latin typeface="Montserrat ExtraBold" panose="000009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67C798F4-9EA9-4CF5-90AB-17AD36BD8A30}"/>
              </a:ext>
            </a:extLst>
          </p:cNvPr>
          <p:cNvCxnSpPr>
            <a:cxnSpLocks/>
          </p:cNvCxnSpPr>
          <p:nvPr userDrawn="1"/>
        </p:nvCxnSpPr>
        <p:spPr>
          <a:xfrm>
            <a:off x="4572000" y="1774045"/>
            <a:ext cx="0" cy="302244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364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510646"/>
            <a:ext cx="5486400" cy="47228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1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1653646"/>
            <a:ext cx="54864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982928"/>
            <a:ext cx="5486400" cy="67071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037738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id="{5A11E141-3254-48EF-90D9-6A3BB4C01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</p:spTree>
    <p:extLst>
      <p:ext uri="{BB962C8B-B14F-4D97-AF65-F5344CB8AC3E}">
        <p14:creationId xmlns:p14="http://schemas.microsoft.com/office/powerpoint/2010/main" val="481074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9861445-4AA9-45E9-887F-490F9CAB6F96}"/>
              </a:ext>
            </a:extLst>
          </p:cNvPr>
          <p:cNvSpPr/>
          <p:nvPr userDrawn="1"/>
        </p:nvSpPr>
        <p:spPr>
          <a:xfrm>
            <a:off x="1224359" y="0"/>
            <a:ext cx="7919641" cy="4688041"/>
          </a:xfrm>
          <a:prstGeom prst="rect">
            <a:avLst/>
          </a:prstGeom>
          <a:solidFill>
            <a:srgbClr val="1C1D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1C1D3B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16895" y="1810025"/>
            <a:ext cx="6127651" cy="479404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  <a:latin typeface="Montserrat ExtraBold" panose="00000900000000000000" pitchFamily="50" charset="0"/>
                <a:cs typeface="Lato Light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973BB943-DF6C-47D8-B2C3-A79B2BAC8504}"/>
              </a:ext>
            </a:extLst>
          </p:cNvPr>
          <p:cNvCxnSpPr>
            <a:cxnSpLocks/>
          </p:cNvCxnSpPr>
          <p:nvPr userDrawn="1"/>
        </p:nvCxnSpPr>
        <p:spPr>
          <a:xfrm>
            <a:off x="7974715" y="2596888"/>
            <a:ext cx="609601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 descr="Une image contenant texte, équipement électronique, moniteur, intérieur&#10;&#10;Description générée automatiquement">
            <a:extLst>
              <a:ext uri="{FF2B5EF4-FFF2-40B4-BE49-F238E27FC236}">
                <a16:creationId xmlns:a16="http://schemas.microsoft.com/office/drawing/2014/main" id="{F6931B68-9999-4721-95A6-F60FAA042D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4398" y="3426531"/>
            <a:ext cx="3924649" cy="181515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B112B985-6781-4E1C-AB26-020A83A27EBC}"/>
              </a:ext>
            </a:extLst>
          </p:cNvPr>
          <p:cNvSpPr txBox="1"/>
          <p:nvPr userDrawn="1"/>
        </p:nvSpPr>
        <p:spPr>
          <a:xfrm>
            <a:off x="4954821" y="4833090"/>
            <a:ext cx="3687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b="0" dirty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12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1200" b="0" dirty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3B049F1A-1078-4404-9B7E-AB9B63E8A173}"/>
              </a:ext>
            </a:extLst>
          </p:cNvPr>
          <p:cNvGrpSpPr/>
          <p:nvPr userDrawn="1"/>
        </p:nvGrpSpPr>
        <p:grpSpPr>
          <a:xfrm>
            <a:off x="6249312" y="4844814"/>
            <a:ext cx="1098183" cy="268376"/>
            <a:chOff x="6351055" y="4259818"/>
            <a:chExt cx="1453357" cy="355174"/>
          </a:xfrm>
        </p:grpSpPr>
        <p:pic>
          <p:nvPicPr>
            <p:cNvPr id="13" name="Image 12" descr="Une image contenant texte, clipart&#10;&#10;Description générée automatiquement">
              <a:extLst>
                <a:ext uri="{FF2B5EF4-FFF2-40B4-BE49-F238E27FC236}">
                  <a16:creationId xmlns:a16="http://schemas.microsoft.com/office/drawing/2014/main" id="{00D756DD-F9A2-4A8C-92C3-F2A76E2A27B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7087297" y="4259819"/>
              <a:ext cx="352084" cy="355172"/>
            </a:xfrm>
            <a:prstGeom prst="rect">
              <a:avLst/>
            </a:prstGeom>
          </p:spPr>
        </p:pic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8BD38093-6FA8-45D3-9CA4-A408787DCDE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351055" y="4259818"/>
              <a:ext cx="355174" cy="355174"/>
            </a:xfrm>
            <a:prstGeom prst="rect">
              <a:avLst/>
            </a:prstGeom>
          </p:spPr>
        </p:pic>
        <p:pic>
          <p:nvPicPr>
            <p:cNvPr id="17" name="Image 16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0D3939AF-9F54-46E1-8301-778B0C2A34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6719176" y="4259818"/>
              <a:ext cx="355174" cy="355174"/>
            </a:xfrm>
            <a:prstGeom prst="rect">
              <a:avLst/>
            </a:prstGeom>
          </p:spPr>
        </p:pic>
        <p:pic>
          <p:nvPicPr>
            <p:cNvPr id="19" name="Image 18">
              <a:extLst>
                <a:ext uri="{FF2B5EF4-FFF2-40B4-BE49-F238E27FC236}">
                  <a16:creationId xmlns:a16="http://schemas.microsoft.com/office/drawing/2014/main" id="{2166F1FE-4BFF-4287-8E18-F1E336E84ED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7452328" y="4259819"/>
              <a:ext cx="352084" cy="355172"/>
            </a:xfrm>
            <a:prstGeom prst="rect">
              <a:avLst/>
            </a:prstGeom>
          </p:spPr>
        </p:pic>
      </p:grpSp>
      <p:pic>
        <p:nvPicPr>
          <p:cNvPr id="22" name="Image 21">
            <a:extLst>
              <a:ext uri="{FF2B5EF4-FFF2-40B4-BE49-F238E27FC236}">
                <a16:creationId xmlns:a16="http://schemas.microsoft.com/office/drawing/2014/main" id="{9FAA484E-803E-44A9-8C37-34664ACA3EEB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87184" y="454377"/>
            <a:ext cx="674349" cy="674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538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908926" y="276036"/>
            <a:ext cx="7873692" cy="4794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07675" y="946598"/>
            <a:ext cx="8474944" cy="4234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2746AD0F-6F84-4DED-B8F8-4F9E0806EF6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290639" y="336094"/>
            <a:ext cx="359244" cy="359288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998D5745-30A1-4BD0-A595-5EA2FFFC65A8}"/>
              </a:ext>
            </a:extLst>
          </p:cNvPr>
          <p:cNvSpPr txBox="1"/>
          <p:nvPr userDrawn="1"/>
        </p:nvSpPr>
        <p:spPr>
          <a:xfrm>
            <a:off x="5149158" y="5240873"/>
            <a:ext cx="36871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900" b="0" dirty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9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900" b="0" dirty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3230834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5" r:id="rId3"/>
    <p:sldLayoutId id="2147483650" r:id="rId4"/>
    <p:sldLayoutId id="2147483652" r:id="rId5"/>
    <p:sldLayoutId id="2147483653" r:id="rId6"/>
    <p:sldLayoutId id="2147483657" r:id="rId7"/>
    <p:sldLayoutId id="2147483654" r:id="rId8"/>
    <p:sldLayoutId id="2147483660" r:id="rId9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400" b="0" i="0" kern="1200">
          <a:solidFill>
            <a:schemeClr val="tx1">
              <a:lumMod val="85000"/>
              <a:lumOff val="15000"/>
            </a:schemeClr>
          </a:solidFill>
          <a:latin typeface="Montserrat ExtraBold" panose="00000900000000000000" pitchFamily="50" charset="0"/>
          <a:ea typeface="+mj-ea"/>
          <a:cs typeface="Lato Bold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Clr>
          <a:srgbClr val="D90011"/>
        </a:buClr>
        <a:buFontTx/>
        <a:buNone/>
        <a:defRPr sz="1800" b="0" i="0" kern="1200">
          <a:solidFill>
            <a:schemeClr val="tx1">
              <a:lumMod val="85000"/>
              <a:lumOff val="15000"/>
            </a:schemeClr>
          </a:solidFill>
          <a:latin typeface="Lato Regular"/>
          <a:ea typeface="+mn-ea"/>
          <a:cs typeface="Lato Regular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FF0000"/>
        </a:buClr>
        <a:buFont typeface="Arial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Lucida Grande"/>
        <a:buChar char="-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18" Type="http://schemas.openxmlformats.org/officeDocument/2006/relationships/image" Target="../media/image29.png"/><Relationship Id="rId3" Type="http://schemas.openxmlformats.org/officeDocument/2006/relationships/image" Target="../media/image14.png"/><Relationship Id="rId21" Type="http://schemas.openxmlformats.org/officeDocument/2006/relationships/image" Target="../media/image32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27.png"/><Relationship Id="rId20" Type="http://schemas.openxmlformats.org/officeDocument/2006/relationships/image" Target="../media/image31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jpg"/><Relationship Id="rId11" Type="http://schemas.openxmlformats.org/officeDocument/2006/relationships/image" Target="../media/image22.png"/><Relationship Id="rId24" Type="http://schemas.openxmlformats.org/officeDocument/2006/relationships/image" Target="../media/image35.pn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23" Type="http://schemas.openxmlformats.org/officeDocument/2006/relationships/image" Target="../media/image34.png"/><Relationship Id="rId10" Type="http://schemas.openxmlformats.org/officeDocument/2006/relationships/image" Target="../media/image21.png"/><Relationship Id="rId19" Type="http://schemas.openxmlformats.org/officeDocument/2006/relationships/image" Target="../media/image30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Relationship Id="rId14" Type="http://schemas.openxmlformats.org/officeDocument/2006/relationships/image" Target="../media/image25.png"/><Relationship Id="rId22" Type="http://schemas.openxmlformats.org/officeDocument/2006/relationships/image" Target="../media/image3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62B82935-5C51-40B4-A675-70EE558066A8}"/>
              </a:ext>
            </a:extLst>
          </p:cNvPr>
          <p:cNvSpPr txBox="1">
            <a:spLocks/>
          </p:cNvSpPr>
          <p:nvPr/>
        </p:nvSpPr>
        <p:spPr>
          <a:xfrm>
            <a:off x="1497911" y="3477502"/>
            <a:ext cx="6382921" cy="1220878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r>
              <a:rPr lang="fr-FR" sz="2000" dirty="0">
                <a:solidFill>
                  <a:schemeClr val="bg1"/>
                </a:solidFill>
              </a:rPr>
              <a:t>Marie-Sarah VERGNAUD</a:t>
            </a:r>
          </a:p>
          <a:p>
            <a:r>
              <a:rPr lang="fr-FR" sz="2000" dirty="0" err="1">
                <a:solidFill>
                  <a:schemeClr val="bg1"/>
                </a:solidFill>
              </a:rPr>
              <a:t>Melien</a:t>
            </a:r>
            <a:r>
              <a:rPr lang="fr-FR" sz="2000" dirty="0">
                <a:solidFill>
                  <a:schemeClr val="bg1"/>
                </a:solidFill>
              </a:rPr>
              <a:t> PIERRE</a:t>
            </a:r>
          </a:p>
          <a:p>
            <a:r>
              <a:rPr lang="fr-FR" sz="2000" dirty="0">
                <a:solidFill>
                  <a:schemeClr val="bg1"/>
                </a:solidFill>
              </a:rPr>
              <a:t>Florian FANEUIL </a:t>
            </a:r>
          </a:p>
        </p:txBody>
      </p:sp>
    </p:spTree>
    <p:extLst>
      <p:ext uri="{BB962C8B-B14F-4D97-AF65-F5344CB8AC3E}">
        <p14:creationId xmlns:p14="http://schemas.microsoft.com/office/powerpoint/2010/main" val="42808145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</p:spPr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Environnement technique 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0B7F6F9-6C6B-424F-A865-6064F9675B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380" y="1018106"/>
            <a:ext cx="652473" cy="652473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E56418A-8D7D-4849-BEBB-C504B0881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75" y="2033353"/>
            <a:ext cx="1413450" cy="1059877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372B96E6-BE7B-4DD3-8C86-4210723538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5225" y="2370857"/>
            <a:ext cx="577775" cy="57777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21F3BF6E-EF42-4CDD-B0D9-083F8A90DF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2033" y="854759"/>
            <a:ext cx="700390" cy="979169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ADC00638-8197-47EA-B4DF-259BCFC2ED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26445" y="2284753"/>
            <a:ext cx="652473" cy="65247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5FF5FEB8-744D-4198-9AB0-C4EF5598DFB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90566" y="2204993"/>
            <a:ext cx="2143657" cy="811991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A1F6E360-696B-4250-9709-F646AE86679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01193" y="2379694"/>
            <a:ext cx="881127" cy="462592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E03DCE5F-0F30-434B-AD98-3F1D2E3DA3E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77584" y="688607"/>
            <a:ext cx="1877725" cy="1344746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6711BEF9-734A-4D75-8B4A-921A895F613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34919" y="1046060"/>
            <a:ext cx="1399304" cy="699652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D7557349-DCBD-474E-9080-953FDC6F014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317581" y="3392782"/>
            <a:ext cx="615090" cy="615090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C1A0A773-5E55-4C98-815C-2E009D359B9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155015" y="3642007"/>
            <a:ext cx="1124333" cy="269137"/>
          </a:xfrm>
          <a:prstGeom prst="rect">
            <a:avLst/>
          </a:prstGeom>
        </p:spPr>
      </p:pic>
      <p:pic>
        <p:nvPicPr>
          <p:cNvPr id="27" name="Image 26">
            <a:extLst>
              <a:ext uri="{FF2B5EF4-FFF2-40B4-BE49-F238E27FC236}">
                <a16:creationId xmlns:a16="http://schemas.microsoft.com/office/drawing/2014/main" id="{A516BB0D-A82E-4853-9A14-AC6E6201979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51312" y="3700327"/>
            <a:ext cx="1755649" cy="229978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EE6841BB-7951-4244-B53B-3F0328213C9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000096" y="3275483"/>
            <a:ext cx="904209" cy="904209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ECE8B238-9ABD-4856-B0AB-E443DDC84ED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51312" y="4629403"/>
            <a:ext cx="1084544" cy="274169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38B42AF7-FE09-4107-90A8-996AA07FEA14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751424" y="4472241"/>
            <a:ext cx="1383953" cy="615090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971EF2E3-CCD7-42C9-9D0D-D221AB146B6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477584" y="4410384"/>
            <a:ext cx="1420057" cy="710029"/>
          </a:xfrm>
          <a:prstGeom prst="rect">
            <a:avLst/>
          </a:prstGeom>
        </p:spPr>
      </p:pic>
      <p:pic>
        <p:nvPicPr>
          <p:cNvPr id="39" name="Image 38">
            <a:extLst>
              <a:ext uri="{FF2B5EF4-FFF2-40B4-BE49-F238E27FC236}">
                <a16:creationId xmlns:a16="http://schemas.microsoft.com/office/drawing/2014/main" id="{9119CCDA-3E86-447F-89C5-EE1CA4EF0C82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55133" y="4304814"/>
            <a:ext cx="1088867" cy="815599"/>
          </a:xfrm>
          <a:prstGeom prst="rect">
            <a:avLst/>
          </a:prstGeom>
        </p:spPr>
      </p:pic>
      <p:pic>
        <p:nvPicPr>
          <p:cNvPr id="41" name="Image 40">
            <a:extLst>
              <a:ext uri="{FF2B5EF4-FFF2-40B4-BE49-F238E27FC236}">
                <a16:creationId xmlns:a16="http://schemas.microsoft.com/office/drawing/2014/main" id="{C50A14FF-AB86-401F-8983-21132F6DD240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330605" y="3348610"/>
            <a:ext cx="855930" cy="855930"/>
          </a:xfrm>
          <a:prstGeom prst="rect">
            <a:avLst/>
          </a:prstGeom>
        </p:spPr>
      </p:pic>
      <p:pic>
        <p:nvPicPr>
          <p:cNvPr id="43" name="Image 42">
            <a:extLst>
              <a:ext uri="{FF2B5EF4-FFF2-40B4-BE49-F238E27FC236}">
                <a16:creationId xmlns:a16="http://schemas.microsoft.com/office/drawing/2014/main" id="{C1AA60E6-155F-4001-AF4A-6DB1FFAE926F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176214" y="3566646"/>
            <a:ext cx="441226" cy="441226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7F223780-3498-406E-9119-613E98A4C2B3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3248032" y="4538225"/>
            <a:ext cx="1105420" cy="58218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55C0F9C7-90CB-4D34-8E98-C0EDFE15700F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6069255" y="4634435"/>
            <a:ext cx="883377" cy="269137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CBB99B73-39B6-4913-8930-12C8A12F2969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7234571" y="4648712"/>
            <a:ext cx="847243" cy="20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5712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Architecture technique générale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37F4FB0-D344-462D-BC0F-AA8D4E3D2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8944" y="930932"/>
            <a:ext cx="7325002" cy="3853136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CEAEBA9-AD4F-4B80-A1AC-3D0E27DF72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54" y="790989"/>
            <a:ext cx="1401844" cy="471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675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Architecture technique générale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A9E24EE-DA94-45F5-9586-0F5D8CA43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3040" y="755440"/>
            <a:ext cx="5850248" cy="477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1195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FAC66754-B622-D794-F622-592F6C9A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664" y="2726654"/>
            <a:ext cx="8259336" cy="541673"/>
          </a:xfrm>
        </p:spPr>
        <p:txBody>
          <a:bodyPr>
            <a:normAutofit/>
          </a:bodyPr>
          <a:lstStyle/>
          <a:p>
            <a:pPr algn="l"/>
            <a:r>
              <a:rPr lang="fr-FR" sz="2400" dirty="0">
                <a:latin typeface="Calibri" panose="020F0502020204030204" pitchFamily="34" charset="0"/>
                <a:ea typeface="Times New Roman" panose="02020603050405020304" pitchFamily="18" charset="0"/>
              </a:rPr>
              <a:t>Réalisation du projet et résultat obtenu 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930465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8ED0D49-0B02-41E2-ABC2-152510ECF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042" y="905256"/>
            <a:ext cx="6397893" cy="4133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9557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</a:t>
            </a:r>
            <a:endParaRPr lang="fr-FR" dirty="0">
              <a:latin typeface="Montserrat ExtraBold" panose="000009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38B4BB7-91BB-4C88-A98F-4680B9394E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016" y="910186"/>
            <a:ext cx="2512387" cy="213629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C5810063-BC88-431B-9B59-5FF91A7E70EA}"/>
              </a:ext>
            </a:extLst>
          </p:cNvPr>
          <p:cNvSpPr txBox="1"/>
          <p:nvPr/>
        </p:nvSpPr>
        <p:spPr>
          <a:xfrm>
            <a:off x="3545058" y="1702191"/>
            <a:ext cx="25123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Mettre des zooms sur cette image</a:t>
            </a:r>
          </a:p>
        </p:txBody>
      </p:sp>
    </p:spTree>
    <p:extLst>
      <p:ext uri="{BB962C8B-B14F-4D97-AF65-F5344CB8AC3E}">
        <p14:creationId xmlns:p14="http://schemas.microsoft.com/office/powerpoint/2010/main" val="5366530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</a:t>
            </a:r>
            <a:endParaRPr lang="fr-FR" dirty="0">
              <a:latin typeface="Montserrat ExtraBold" panose="000009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912DA33-C5D4-4EBB-945E-9228C8DDC2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911" y="755440"/>
            <a:ext cx="6957297" cy="476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3439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C358E3D-08EC-4C10-B974-D37CE8ADB5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84" y="930596"/>
            <a:ext cx="5064072" cy="1590583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53EAB09-043D-48E0-A61D-7FA8D9034D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0319" y="2696335"/>
            <a:ext cx="6403851" cy="25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9570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EA0F3C3-D435-4079-94A7-3EAE448A0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0996"/>
            <a:ext cx="5130500" cy="3248372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582BC2E-121B-400E-8460-E9D69E3E41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4144" y="1110996"/>
            <a:ext cx="4209856" cy="3493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841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CDE2339-A61E-4A6C-A883-CA295908A6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" y="1710312"/>
            <a:ext cx="4013813" cy="229437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DCDDAC4-C9C3-4AD6-A783-E8AB88BAF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1360" y="1284728"/>
            <a:ext cx="4842064" cy="384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956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736CC22E-435C-52D4-E46A-9F5386266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fr-FR" sz="2000" dirty="0"/>
              <a:t>Projet Fil Rouge : Gestion d’une chaîne de restaurants   </a:t>
            </a:r>
          </a:p>
        </p:txBody>
      </p:sp>
    </p:spTree>
    <p:extLst>
      <p:ext uri="{BB962C8B-B14F-4D97-AF65-F5344CB8AC3E}">
        <p14:creationId xmlns:p14="http://schemas.microsoft.com/office/powerpoint/2010/main" val="27499026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Présentation des démonstrations 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CHOISIR L’APPLICATION A PRESENTER ET LE PARCOURS UTILISATEUR SOUHAITÉ</a:t>
            </a:r>
            <a:endParaRPr lang="fr-FR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391975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FAC66754-B622-D794-F622-592F6C9A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664" y="2726654"/>
            <a:ext cx="8259336" cy="541673"/>
          </a:xfrm>
        </p:spPr>
        <p:txBody>
          <a:bodyPr>
            <a:normAutofit/>
          </a:bodyPr>
          <a:lstStyle/>
          <a:p>
            <a:pPr algn="ctr"/>
            <a:r>
              <a:rPr lang="fr-FR" sz="2400" dirty="0">
                <a:latin typeface="Calibri" panose="020F0502020204030204" pitchFamily="34" charset="0"/>
                <a:ea typeface="Times New Roman" panose="02020603050405020304" pitchFamily="18" charset="0"/>
              </a:rPr>
              <a:t>Conclusion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1015175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Difficultés rencontrées et solutions apportées 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</a:rPr>
              <a:t>Délais serrés </a:t>
            </a: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sym typeface="Wingdings" panose="05000000000000000000" pitchFamily="2" charset="2"/>
              </a:rPr>
              <a:t> Prioriser les tâches</a:t>
            </a: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Travail en équipe </a:t>
            </a: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fontAlgn="base">
              <a:buSzPts val="1000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	 Bien communiquer</a:t>
            </a:r>
          </a:p>
          <a:p>
            <a:pPr lvl="0" fontAlgn="base">
              <a:buSzPts val="1000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	 Bien se répartir les tâches / Bien estimer la durée des tâches</a:t>
            </a:r>
            <a:endParaRPr lang="fr-FR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Difficulté à créer un volume suffisant et cohérent de données pour tester 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93477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 bilan de la réalisation et le reste à faire </a:t>
            </a:r>
            <a:endParaRPr lang="fr-FR" dirty="0">
              <a:effectLst/>
              <a:latin typeface="Montserrat ExtraBold" panose="000009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dirty="0">
                <a:latin typeface="+mj-lt"/>
                <a:ea typeface="Times New Roman" panose="02020603050405020304" pitchFamily="18" charset="0"/>
              </a:rPr>
              <a:t>Bilan</a:t>
            </a:r>
            <a:r>
              <a:rPr lang="fr-FR" sz="1800" dirty="0">
                <a:latin typeface="+mj-lt"/>
                <a:ea typeface="Times New Roman" panose="02020603050405020304" pitchFamily="18" charset="0"/>
              </a:rPr>
              <a:t> :</a:t>
            </a: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latin typeface="+mj-lt"/>
              <a:ea typeface="Times New Roman" panose="02020603050405020304" pitchFamily="18" charset="0"/>
            </a:endParaRP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r>
              <a:rPr lang="fr-FR" sz="1800" dirty="0">
                <a:latin typeface="+mj-lt"/>
                <a:ea typeface="Times New Roman" panose="02020603050405020304" pitchFamily="18" charset="0"/>
              </a:rPr>
              <a:t>Montée en compétence progressive sur divers logiciels et </a:t>
            </a:r>
            <a:r>
              <a:rPr lang="fr-FR" sz="1800" dirty="0" err="1">
                <a:latin typeface="+mj-lt"/>
                <a:ea typeface="Times New Roman" panose="02020603050405020304" pitchFamily="18" charset="0"/>
              </a:rPr>
              <a:t>frameworks</a:t>
            </a:r>
            <a:endParaRPr lang="fr-FR" sz="1800" dirty="0">
              <a:latin typeface="+mj-lt"/>
              <a:ea typeface="Times New Roman" panose="02020603050405020304" pitchFamily="18" charset="0"/>
            </a:endParaRP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endParaRPr lang="fr-FR" sz="1800" dirty="0">
              <a:latin typeface="+mj-lt"/>
              <a:ea typeface="Times New Roman" panose="02020603050405020304" pitchFamily="18" charset="0"/>
            </a:endParaRP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r>
              <a:rPr lang="fr-FR" sz="1800" dirty="0">
                <a:latin typeface="+mj-lt"/>
                <a:ea typeface="Times New Roman" panose="02020603050405020304" pitchFamily="18" charset="0"/>
              </a:rPr>
              <a:t>Gestion de A à Z de 3 projets liés par la même base de données</a:t>
            </a: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endParaRPr lang="fr-FR" sz="1800" dirty="0">
              <a:latin typeface="+mj-lt"/>
              <a:ea typeface="Times New Roman" panose="02020603050405020304" pitchFamily="18" charset="0"/>
            </a:endParaRP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r>
              <a:rPr lang="fr-FR" sz="1800" dirty="0">
                <a:latin typeface="+mj-lt"/>
                <a:ea typeface="Times New Roman" panose="02020603050405020304" pitchFamily="18" charset="0"/>
              </a:rPr>
              <a:t>Mise en situation en travail d’équipe </a:t>
            </a: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Reste à faire :</a:t>
            </a:r>
          </a:p>
          <a:p>
            <a:pPr lvl="0" fontAlgn="base">
              <a:buSzPts val="1000"/>
              <a:tabLst>
                <a:tab pos="457200" algn="l"/>
              </a:tabLst>
            </a:pPr>
            <a:endParaRPr lang="fr-FR" sz="2000" dirty="0"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r>
              <a:rPr lang="fr-FR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Inclure plus de fonctionnalités et de contrôle dans chacune de nos 3 applications</a:t>
            </a:r>
            <a:endParaRPr lang="fr-FR" sz="1800" dirty="0"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endParaRPr lang="fr-FR" sz="1800" dirty="0"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fontAlgn="base">
              <a:buSzPts val="1000"/>
              <a:buFontTx/>
              <a:buChar char="-"/>
              <a:tabLst>
                <a:tab pos="457200" algn="l"/>
              </a:tabLst>
            </a:pPr>
            <a:r>
              <a:rPr lang="fr-FR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Réaliser plus de tests dans </a:t>
            </a:r>
            <a:r>
              <a:rPr lang="fr-FR" sz="180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nos applications</a:t>
            </a:r>
            <a:endParaRPr lang="fr-FR" sz="1800" dirty="0"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9726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ontserrat ExtraBold"/>
              </a:rPr>
              <a:t>Sommaire </a:t>
            </a:r>
            <a:endParaRPr lang="fr-FR" dirty="0"/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Objectifs du projet avec présentation des fonctionnalités </a:t>
            </a:r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Besoins applicatifs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Modèle de données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Architecture technique du projet </a:t>
            </a:r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Environnement technique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Architecture technique générale 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Réalisation du projet et résultat obtenu </a:t>
            </a:r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 traitées par les stagiaires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Présentation des démonstrations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Conclusion </a:t>
            </a:r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Difficultés rencontrées et solutions apportées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 bilan de la réalisation et le reste à faire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21683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FAC66754-B622-D794-F622-592F6C9A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664" y="2726654"/>
            <a:ext cx="8259336" cy="541673"/>
          </a:xfrm>
        </p:spPr>
        <p:txBody>
          <a:bodyPr>
            <a:normAutofit/>
          </a:bodyPr>
          <a:lstStyle/>
          <a:p>
            <a:pPr algn="l"/>
            <a:r>
              <a:rPr lang="fr-F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Objectifs du projet avec présentation des fonctionnalités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437053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effectLst/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Besoins applicatifs </a:t>
            </a: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4"/>
            <a:ext cx="7928450" cy="1510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</a:rPr>
              <a:t>Volonté de la part de Pâte d’or de moderniser ses outils informatiques</a:t>
            </a:r>
            <a:endParaRPr lang="fr-FR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540DE85-6E26-424C-8239-ACC57334C9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1748" y="2026175"/>
            <a:ext cx="2200503" cy="265280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92F197FB-CF30-49A0-96AB-7E1F9E2B8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398" y="2362424"/>
            <a:ext cx="3021087" cy="99015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E6D1B378-A550-430A-9615-64A9A9D19D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3553" y="2026175"/>
            <a:ext cx="2974049" cy="2252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58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cs typeface="Times New Roman" panose="02020603050405020304" pitchFamily="18" charset="0"/>
              </a:rPr>
              <a:t>Modèle de données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B6798EE-9916-4C79-9068-A26CA5005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79" y="755440"/>
            <a:ext cx="8422105" cy="449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434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cs typeface="Times New Roman" panose="02020603050405020304" pitchFamily="18" charset="0"/>
              </a:rPr>
              <a:t>Modèle de données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776442D-ACF2-47FF-B7F0-239E7F2C7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653" y="755440"/>
            <a:ext cx="6486712" cy="482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748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cs typeface="Times New Roman" panose="02020603050405020304" pitchFamily="18" charset="0"/>
              </a:rPr>
              <a:t>Modèle de données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09D5595F-B749-4F71-90D8-76885ED55F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99" y="755439"/>
            <a:ext cx="5369441" cy="468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302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FAC66754-B622-D794-F622-592F6C9A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664" y="2726654"/>
            <a:ext cx="8259336" cy="541673"/>
          </a:xfrm>
        </p:spPr>
        <p:txBody>
          <a:bodyPr>
            <a:normAutofit/>
          </a:bodyPr>
          <a:lstStyle/>
          <a:p>
            <a:pPr algn="l"/>
            <a:r>
              <a:rPr lang="fr-F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Architecture technique du projet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83538060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a684cda1-4771-49b9-ad4a-75b9da7a4b7b">
      <UserInfo>
        <DisplayName>Eric DESBOIS</DisplayName>
        <AccountId>44</AccountId>
        <AccountType/>
      </UserInfo>
      <UserInfo>
        <DisplayName>Olivier BALVA</DisplayName>
        <AccountId>195</AccountId>
        <AccountType/>
      </UserInfo>
      <UserInfo>
        <DisplayName>Franck PANELLA</DisplayName>
        <AccountId>50</AccountId>
        <AccountType/>
      </UserInfo>
      <UserInfo>
        <DisplayName>Benjamin ARRAGON M2i</DisplayName>
        <AccountId>294</AccountId>
        <AccountType/>
      </UserInfo>
      <UserInfo>
        <DisplayName>Thomas CHAMPEAU</DisplayName>
        <AccountId>30</AccountId>
        <AccountType/>
      </UserInfo>
      <UserInfo>
        <DisplayName>Pauline HOUDART</DisplayName>
        <AccountId>401</AccountId>
        <AccountType/>
      </UserInfo>
    </SharedWithUsers>
    <TaxCatchAll xmlns="a684cda1-4771-49b9-ad4a-75b9da7a4b7b" xsi:nil="true"/>
    <lcf76f155ced4ddcb4097134ff3c332f xmlns="14ce70f4-192a-4031-82b4-4edd0be2a637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41CF24D978BF46B419BC2EDF66BD93" ma:contentTypeVersion="14" ma:contentTypeDescription="Crée un document." ma:contentTypeScope="" ma:versionID="b14375cb990368ddd506ebcae9fb6e33">
  <xsd:schema xmlns:xsd="http://www.w3.org/2001/XMLSchema" xmlns:xs="http://www.w3.org/2001/XMLSchema" xmlns:p="http://schemas.microsoft.com/office/2006/metadata/properties" xmlns:ns2="14ce70f4-192a-4031-82b4-4edd0be2a637" xmlns:ns3="a684cda1-4771-49b9-ad4a-75b9da7a4b7b" targetNamespace="http://schemas.microsoft.com/office/2006/metadata/properties" ma:root="true" ma:fieldsID="c880867937c0778e8edea110a774494f" ns2:_="" ns3:_="">
    <xsd:import namespace="14ce70f4-192a-4031-82b4-4edd0be2a637"/>
    <xsd:import namespace="a684cda1-4771-49b9-ad4a-75b9da7a4b7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MediaServiceSearchPropertie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ce70f4-192a-4031-82b4-4edd0be2a63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Balises d’images" ma:readOnly="false" ma:fieldId="{5cf76f15-5ced-4ddc-b409-7134ff3c332f}" ma:taxonomyMulti="true" ma:sspId="d4b6e4fd-4af2-4f07-b7d1-18266e5856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84cda1-4771-49b9-ad4a-75b9da7a4b7b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39b67292-f7c3-4e68-aba2-1a87e6c8559a}" ma:internalName="TaxCatchAll" ma:showField="CatchAllData" ma:web="a684cda1-4771-49b9-ad4a-75b9da7a4b7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0E3BEA-B8EA-4027-B524-1967D99D4977}">
  <ds:schemaRefs>
    <ds:schemaRef ds:uri="http://schemas.microsoft.com/office/2006/metadata/properties"/>
    <ds:schemaRef ds:uri="14ce70f4-192a-4031-82b4-4edd0be2a637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a684cda1-4771-49b9-ad4a-75b9da7a4b7b"/>
    <ds:schemaRef ds:uri="http://www.w3.org/XML/1998/namespace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FA28E021-D6BF-4143-9BDD-6F85CB0B4F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4ce70f4-192a-4031-82b4-4edd0be2a637"/>
    <ds:schemaRef ds:uri="a684cda1-4771-49b9-ad4a-75b9da7a4b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8CCDFA-3FF5-4516-820B-2B7A6190870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2388</TotalTime>
  <Words>1520</Words>
  <Application>Microsoft Office PowerPoint</Application>
  <PresentationFormat>Affichage à l'écran (16:10)</PresentationFormat>
  <Paragraphs>227</Paragraphs>
  <Slides>23</Slides>
  <Notes>17</Notes>
  <HiddenSlides>0</HiddenSlides>
  <MMClips>0</MMClips>
  <ScaleCrop>false</ScaleCrop>
  <HeadingPairs>
    <vt:vector size="6" baseType="variant">
      <vt:variant>
        <vt:lpstr>Polices utilisées</vt:lpstr>
      </vt:variant>
      <vt:variant>
        <vt:i4>12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36" baseType="lpstr">
      <vt:lpstr>Arial</vt:lpstr>
      <vt:lpstr>Calibri</vt:lpstr>
      <vt:lpstr>Courier New</vt:lpstr>
      <vt:lpstr>Lato Bold</vt:lpstr>
      <vt:lpstr>Lato Light</vt:lpstr>
      <vt:lpstr>Lato Regular</vt:lpstr>
      <vt:lpstr>Lucida Grande</vt:lpstr>
      <vt:lpstr>Montserrat</vt:lpstr>
      <vt:lpstr>Montserrat ExtraBold</vt:lpstr>
      <vt:lpstr>Symbol</vt:lpstr>
      <vt:lpstr>Times New Roman</vt:lpstr>
      <vt:lpstr>Wingdings</vt:lpstr>
      <vt:lpstr>Thème Office</vt:lpstr>
      <vt:lpstr>Présentation PowerPoint</vt:lpstr>
      <vt:lpstr>Projet Fil Rouge : Gestion d’une chaîne de restaurants   </vt:lpstr>
      <vt:lpstr>Sommaire </vt:lpstr>
      <vt:lpstr>Objectifs du projet avec présentation des fonctionnalités</vt:lpstr>
      <vt:lpstr>Besoins applicatifs </vt:lpstr>
      <vt:lpstr>Modèle de données</vt:lpstr>
      <vt:lpstr>Modèle de données</vt:lpstr>
      <vt:lpstr>Modèle de données</vt:lpstr>
      <vt:lpstr>Architecture technique du projet</vt:lpstr>
      <vt:lpstr>Environnement technique </vt:lpstr>
      <vt:lpstr>Architecture technique générale</vt:lpstr>
      <vt:lpstr>Architecture technique générale</vt:lpstr>
      <vt:lpstr>Réalisation du projet et résultat obtenu </vt:lpstr>
      <vt:lpstr>Description des étapes du projet</vt:lpstr>
      <vt:lpstr>Description des étapes du projet</vt:lpstr>
      <vt:lpstr>Description des étapes du projet</vt:lpstr>
      <vt:lpstr>Description des étapes du projet</vt:lpstr>
      <vt:lpstr>Description des étapes du projet</vt:lpstr>
      <vt:lpstr>Description des étapes du projet</vt:lpstr>
      <vt:lpstr>Présentation des démonstrations </vt:lpstr>
      <vt:lpstr>Conclusion</vt:lpstr>
      <vt:lpstr>Difficultés rencontrées et solutions apportées </vt:lpstr>
      <vt:lpstr>Le bilan de la réalisation et le reste à faire </vt:lpstr>
    </vt:vector>
  </TitlesOfParts>
  <Company>groupe o2i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Diane diane</dc:creator>
  <cp:lastModifiedBy>Faneuil FLORIAN</cp:lastModifiedBy>
  <cp:revision>112</cp:revision>
  <dcterms:created xsi:type="dcterms:W3CDTF">2016-12-19T13:50:22Z</dcterms:created>
  <dcterms:modified xsi:type="dcterms:W3CDTF">2024-03-01T14:43:48Z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0x010100AD41CF24D978BF46B419BC2EDF66BD93</vt:lpwstr>
  </property>
  <property fmtid="{D5CDD505-2E9C-101B-9397-08002B2CF9AE}" pid="3" name="MediaServiceImageTags">
    <vt:lpwstr/>
  </property>
</Properties>
</file>

<file path=docProps/thumbnail.jpeg>
</file>